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10"/>
  </p:notesMasterIdLst>
  <p:sldIdLst>
    <p:sldId id="256" r:id="rId2"/>
    <p:sldId id="271" r:id="rId3"/>
    <p:sldId id="257" r:id="rId4"/>
    <p:sldId id="258" r:id="rId5"/>
    <p:sldId id="268" r:id="rId6"/>
    <p:sldId id="259" r:id="rId7"/>
    <p:sldId id="262" r:id="rId8"/>
    <p:sldId id="28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F2B9B7-7127-446C-8101-01C0EB6820DB}">
  <a:tblStyle styleId="{A4F2B9B7-7127-446C-8101-01C0EB6820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0b1348107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0b1348107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e3f49c33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e3f49c33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f45dcf51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f45dcf51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b1348107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b1348107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f45dcf51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f45dcf51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e3f49c33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e3f49c33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95154" y="1048200"/>
            <a:ext cx="43590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3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95154" y="383820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1"/>
        <p:cNvGrpSpPr/>
        <p:nvPr/>
      </p:nvGrpSpPr>
      <p:grpSpPr>
        <a:xfrm>
          <a:off x="0" y="0"/>
          <a:ext cx="0" cy="0"/>
          <a:chOff x="0" y="0"/>
          <a:chExt cx="0" cy="0"/>
        </a:xfrm>
      </p:grpSpPr>
      <p:grpSp>
        <p:nvGrpSpPr>
          <p:cNvPr id="142" name="Google Shape;142;p27"/>
          <p:cNvGrpSpPr/>
          <p:nvPr/>
        </p:nvGrpSpPr>
        <p:grpSpPr>
          <a:xfrm>
            <a:off x="715104" y="4434125"/>
            <a:ext cx="943800" cy="243900"/>
            <a:chOff x="5532475" y="3493550"/>
            <a:chExt cx="943800" cy="243900"/>
          </a:xfrm>
        </p:grpSpPr>
        <p:sp>
          <p:nvSpPr>
            <p:cNvPr id="143" name="Google Shape;143;p27"/>
            <p:cNvSpPr/>
            <p:nvPr/>
          </p:nvSpPr>
          <p:spPr>
            <a:xfrm>
              <a:off x="5532475" y="3493550"/>
              <a:ext cx="243900" cy="243900"/>
            </a:xfrm>
            <a:prstGeom prst="diamond">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p:nvPr/>
          </p:nvSpPr>
          <p:spPr>
            <a:xfrm>
              <a:off x="5882425" y="3493550"/>
              <a:ext cx="243900" cy="243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a:off x="6232375" y="3493550"/>
              <a:ext cx="243900" cy="243900"/>
            </a:xfrm>
            <a:prstGeom prst="diamond">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46"/>
        <p:cNvGrpSpPr/>
        <p:nvPr/>
      </p:nvGrpSpPr>
      <p:grpSpPr>
        <a:xfrm>
          <a:off x="0" y="0"/>
          <a:ext cx="0" cy="0"/>
          <a:chOff x="0" y="0"/>
          <a:chExt cx="0" cy="0"/>
        </a:xfrm>
      </p:grpSpPr>
      <p:sp>
        <p:nvSpPr>
          <p:cNvPr id="147" name="Google Shape;147;p28"/>
          <p:cNvSpPr txBox="1"/>
          <p:nvPr/>
        </p:nvSpPr>
        <p:spPr>
          <a:xfrm rot="-5400000">
            <a:off x="6314550" y="2314050"/>
            <a:ext cx="51522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0">
              <a:solidFill>
                <a:schemeClr val="lt1"/>
              </a:solidFill>
            </a:endParaRPr>
          </a:p>
        </p:txBody>
      </p:sp>
      <p:sp>
        <p:nvSpPr>
          <p:cNvPr id="148" name="Google Shape;148;p28"/>
          <p:cNvSpPr txBox="1"/>
          <p:nvPr/>
        </p:nvSpPr>
        <p:spPr>
          <a:xfrm rot="-5400000">
            <a:off x="-2322750" y="2314050"/>
            <a:ext cx="51522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100" y="1810625"/>
            <a:ext cx="4360200" cy="1570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152875" y="896625"/>
            <a:ext cx="1484400" cy="795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15125" y="3811555"/>
            <a:ext cx="43602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412300" y="796500"/>
            <a:ext cx="4319400" cy="715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738050" y="1638300"/>
            <a:ext cx="5667900" cy="104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3037900" y="1785500"/>
            <a:ext cx="2713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13"/>
          <p:cNvSpPr txBox="1">
            <a:spLocks noGrp="1"/>
          </p:cNvSpPr>
          <p:nvPr>
            <p:ph type="title" idx="2" hasCustomPrompt="1"/>
          </p:nvPr>
        </p:nvSpPr>
        <p:spPr>
          <a:xfrm>
            <a:off x="3869700" y="1209404"/>
            <a:ext cx="10503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a:spLocks noGrp="1"/>
          </p:cNvSpPr>
          <p:nvPr>
            <p:ph type="subTitle" idx="1"/>
          </p:nvPr>
        </p:nvSpPr>
        <p:spPr>
          <a:xfrm>
            <a:off x="3195150" y="2237000"/>
            <a:ext cx="2399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p:nvPr>
        </p:nvSpPr>
        <p:spPr>
          <a:xfrm>
            <a:off x="5751694" y="1785500"/>
            <a:ext cx="2713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3"/>
          <p:cNvSpPr txBox="1">
            <a:spLocks noGrp="1"/>
          </p:cNvSpPr>
          <p:nvPr>
            <p:ph type="title" idx="4" hasCustomPrompt="1"/>
          </p:nvPr>
        </p:nvSpPr>
        <p:spPr>
          <a:xfrm>
            <a:off x="6583447" y="1209404"/>
            <a:ext cx="10503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subTitle" idx="5"/>
          </p:nvPr>
        </p:nvSpPr>
        <p:spPr>
          <a:xfrm>
            <a:off x="5908914" y="2237000"/>
            <a:ext cx="2399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13"/>
          <p:cNvSpPr txBox="1">
            <a:spLocks noGrp="1"/>
          </p:cNvSpPr>
          <p:nvPr>
            <p:ph type="title" idx="7"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8"/>
          </p:nvPr>
        </p:nvSpPr>
        <p:spPr>
          <a:xfrm>
            <a:off x="6087600"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p:nvPr>
        </p:nvSpPr>
        <p:spPr>
          <a:xfrm>
            <a:off x="3001300" y="3657075"/>
            <a:ext cx="2713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13" hasCustomPrompt="1"/>
          </p:nvPr>
        </p:nvSpPr>
        <p:spPr>
          <a:xfrm>
            <a:off x="3833100" y="3080979"/>
            <a:ext cx="10503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4"/>
          </p:nvPr>
        </p:nvSpPr>
        <p:spPr>
          <a:xfrm>
            <a:off x="3158550" y="4108575"/>
            <a:ext cx="2399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a:off x="5715094" y="3657075"/>
            <a:ext cx="2713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16" hasCustomPrompt="1"/>
          </p:nvPr>
        </p:nvSpPr>
        <p:spPr>
          <a:xfrm>
            <a:off x="6546847" y="3080979"/>
            <a:ext cx="1050300" cy="484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7"/>
          </p:nvPr>
        </p:nvSpPr>
        <p:spPr>
          <a:xfrm>
            <a:off x="5872314" y="4108575"/>
            <a:ext cx="2399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18"/>
          </p:nvPr>
        </p:nvSpPr>
        <p:spPr>
          <a:xfrm>
            <a:off x="60876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19"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20"/>
          </p:nvPr>
        </p:nvSpPr>
        <p:spPr>
          <a:xfrm>
            <a:off x="60876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21"/>
          </p:nvPr>
        </p:nvSpPr>
        <p:spPr>
          <a:xfrm>
            <a:off x="3001300" y="445025"/>
            <a:ext cx="52857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673450" y="845875"/>
            <a:ext cx="5517900" cy="7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15"/>
          <p:cNvSpPr txBox="1">
            <a:spLocks noGrp="1"/>
          </p:cNvSpPr>
          <p:nvPr>
            <p:ph type="title" idx="2" hasCustomPrompt="1"/>
          </p:nvPr>
        </p:nvSpPr>
        <p:spPr>
          <a:xfrm>
            <a:off x="952500" y="845875"/>
            <a:ext cx="1484400" cy="795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6" name="Google Shape;66;p15"/>
          <p:cNvSpPr txBox="1">
            <a:spLocks noGrp="1"/>
          </p:cNvSpPr>
          <p:nvPr>
            <p:ph type="subTitle" idx="1"/>
          </p:nvPr>
        </p:nvSpPr>
        <p:spPr>
          <a:xfrm>
            <a:off x="2817905" y="1728350"/>
            <a:ext cx="4027800" cy="43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22"/>
          <p:cNvSpPr txBox="1">
            <a:spLocks noGrp="1"/>
          </p:cNvSpPr>
          <p:nvPr>
            <p:ph type="subTitle" idx="1"/>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22"/>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2"/>
          <p:cNvSpPr txBox="1">
            <a:spLocks noGrp="1"/>
          </p:cNvSpPr>
          <p:nvPr>
            <p:ph type="subTitle" idx="5"/>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2"/>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exend"/>
              <a:buChar char="●"/>
              <a:defRPr>
                <a:solidFill>
                  <a:schemeClr val="lt2"/>
                </a:solidFill>
                <a:latin typeface="Lexend"/>
                <a:ea typeface="Lexend"/>
                <a:cs typeface="Lexend"/>
                <a:sym typeface="Lexend"/>
              </a:defRPr>
            </a:lvl1pPr>
            <a:lvl2pPr marL="914400" lvl="1"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2pPr>
            <a:lvl3pPr marL="1371600" lvl="2"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3pPr>
            <a:lvl4pPr marL="1828800" lvl="3"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4pPr>
            <a:lvl5pPr marL="2286000" lvl="4"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5pPr>
            <a:lvl6pPr marL="2743200" lvl="5"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6pPr>
            <a:lvl7pPr marL="3200400" lvl="6"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7pPr>
            <a:lvl8pPr marL="3657600" lvl="7" indent="-317500">
              <a:lnSpc>
                <a:spcPct val="115000"/>
              </a:lnSpc>
              <a:spcBef>
                <a:spcPts val="1600"/>
              </a:spcBef>
              <a:spcAft>
                <a:spcPts val="0"/>
              </a:spcAft>
              <a:buClr>
                <a:schemeClr val="lt2"/>
              </a:buClr>
              <a:buSzPts val="1400"/>
              <a:buFont typeface="Lexend"/>
              <a:buChar char="○"/>
              <a:defRPr>
                <a:solidFill>
                  <a:schemeClr val="lt2"/>
                </a:solidFill>
                <a:latin typeface="Lexend"/>
                <a:ea typeface="Lexend"/>
                <a:cs typeface="Lexend"/>
                <a:sym typeface="Lexend"/>
              </a:defRPr>
            </a:lvl8pPr>
            <a:lvl9pPr marL="4114800" lvl="8" indent="-317500">
              <a:lnSpc>
                <a:spcPct val="115000"/>
              </a:lnSpc>
              <a:spcBef>
                <a:spcPts val="1600"/>
              </a:spcBef>
              <a:spcAft>
                <a:spcPts val="1600"/>
              </a:spcAft>
              <a:buClr>
                <a:schemeClr val="lt2"/>
              </a:buClr>
              <a:buSzPts val="1400"/>
              <a:buFont typeface="Lexend"/>
              <a:buChar char="■"/>
              <a:defRPr>
                <a:solidFill>
                  <a:schemeClr val="lt2"/>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1" r:id="rId8"/>
    <p:sldLayoutId id="2147483668"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app/profile/vanessa.avila.segura/viz/Proyecto12/Dashboard?publish=yes" TargetMode="External"/><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8"/>
        <p:cNvGrpSpPr/>
        <p:nvPr/>
      </p:nvGrpSpPr>
      <p:grpSpPr>
        <a:xfrm>
          <a:off x="0" y="0"/>
          <a:ext cx="0" cy="0"/>
          <a:chOff x="0" y="0"/>
          <a:chExt cx="0" cy="0"/>
        </a:xfrm>
      </p:grpSpPr>
      <p:pic>
        <p:nvPicPr>
          <p:cNvPr id="159" name="Google Shape;159;p32"/>
          <p:cNvPicPr preferRelativeResize="0"/>
          <p:nvPr/>
        </p:nvPicPr>
        <p:blipFill rotWithShape="1">
          <a:blip r:embed="rId3">
            <a:alphaModFix/>
          </a:blip>
          <a:srcRect l="33384" r="22472"/>
          <a:stretch/>
        </p:blipFill>
        <p:spPr>
          <a:xfrm>
            <a:off x="-118425" y="0"/>
            <a:ext cx="4036650" cy="5143500"/>
          </a:xfrm>
          <a:prstGeom prst="rect">
            <a:avLst/>
          </a:prstGeom>
          <a:noFill/>
          <a:ln>
            <a:noFill/>
          </a:ln>
        </p:spPr>
      </p:pic>
      <p:sp>
        <p:nvSpPr>
          <p:cNvPr id="160" name="Google Shape;160;p32"/>
          <p:cNvSpPr txBox="1">
            <a:spLocks noGrp="1"/>
          </p:cNvSpPr>
          <p:nvPr>
            <p:ph type="title" idx="4294967295"/>
          </p:nvPr>
        </p:nvSpPr>
        <p:spPr>
          <a:xfrm rot="-5400000">
            <a:off x="58866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chemeClr val="lt1"/>
                </a:solidFill>
              </a:rPr>
              <a:t>PORTFOLIO · PORTFOLIO · PORTFOLIO</a:t>
            </a:r>
            <a:endParaRPr sz="2500" b="0">
              <a:solidFill>
                <a:schemeClr val="lt1"/>
              </a:solidFill>
            </a:endParaRPr>
          </a:p>
        </p:txBody>
      </p:sp>
      <p:sp>
        <p:nvSpPr>
          <p:cNvPr id="161" name="Google Shape;161;p32"/>
          <p:cNvSpPr txBox="1">
            <a:spLocks noGrp="1"/>
          </p:cNvSpPr>
          <p:nvPr>
            <p:ph type="ctrTitle"/>
          </p:nvPr>
        </p:nvSpPr>
        <p:spPr>
          <a:xfrm>
            <a:off x="3930379" y="1049250"/>
            <a:ext cx="4620478"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5400" b="0" i="0" dirty="0" err="1">
                <a:effectLst/>
                <a:highlight>
                  <a:srgbClr val="FFFFFF"/>
                </a:highlight>
                <a:latin typeface="DM Sans" pitchFamily="2" charset="0"/>
              </a:rPr>
              <a:t>Sterling</a:t>
            </a:r>
            <a:r>
              <a:rPr lang="es-MX" sz="5400" b="0" i="0" dirty="0">
                <a:effectLst/>
                <a:highlight>
                  <a:srgbClr val="FFFFFF"/>
                </a:highlight>
                <a:latin typeface="DM Sans" pitchFamily="2" charset="0"/>
              </a:rPr>
              <a:t> &amp; Draper</a:t>
            </a:r>
            <a:br>
              <a:rPr lang="es-MX" sz="5400" b="0" i="0" dirty="0">
                <a:effectLst/>
                <a:highlight>
                  <a:srgbClr val="FFFFFF"/>
                </a:highlight>
                <a:latin typeface="DM Sans" pitchFamily="2" charset="0"/>
              </a:rPr>
            </a:br>
            <a:r>
              <a:rPr lang="en" sz="5400" dirty="0">
                <a:solidFill>
                  <a:schemeClr val="lt1"/>
                </a:solidFill>
                <a:highlight>
                  <a:schemeClr val="dk1"/>
                </a:highlight>
                <a:latin typeface="DM Sans" pitchFamily="2" charset="0"/>
              </a:rPr>
              <a:t>PORTFOLIO</a:t>
            </a:r>
            <a:endParaRPr sz="5400" dirty="0">
              <a:solidFill>
                <a:schemeClr val="lt1"/>
              </a:solidFill>
              <a:highlight>
                <a:schemeClr val="dk1"/>
              </a:highlight>
              <a:latin typeface="DM Sans" pitchFamily="2" charset="0"/>
            </a:endParaRPr>
          </a:p>
        </p:txBody>
      </p:sp>
      <p:sp>
        <p:nvSpPr>
          <p:cNvPr id="162" name="Google Shape;162;p32"/>
          <p:cNvSpPr txBox="1">
            <a:spLocks noGrp="1"/>
          </p:cNvSpPr>
          <p:nvPr>
            <p:ph type="subTitle" idx="1"/>
          </p:nvPr>
        </p:nvSpPr>
        <p:spPr>
          <a:xfrm>
            <a:off x="4095154" y="3838200"/>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Vanessa Avila Segura</a:t>
            </a:r>
            <a:endParaRPr dirty="0"/>
          </a:p>
        </p:txBody>
      </p:sp>
      <p:grpSp>
        <p:nvGrpSpPr>
          <p:cNvPr id="163" name="Google Shape;163;p32"/>
          <p:cNvGrpSpPr/>
          <p:nvPr/>
        </p:nvGrpSpPr>
        <p:grpSpPr>
          <a:xfrm>
            <a:off x="5802754" y="3351925"/>
            <a:ext cx="943800" cy="243900"/>
            <a:chOff x="5532475" y="3493550"/>
            <a:chExt cx="943800" cy="243900"/>
          </a:xfrm>
        </p:grpSpPr>
        <p:sp>
          <p:nvSpPr>
            <p:cNvPr id="164" name="Google Shape;164;p32"/>
            <p:cNvSpPr/>
            <p:nvPr/>
          </p:nvSpPr>
          <p:spPr>
            <a:xfrm>
              <a:off x="5532475" y="3493550"/>
              <a:ext cx="243900" cy="243900"/>
            </a:xfrm>
            <a:prstGeom prst="diamond">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5882425" y="3493550"/>
              <a:ext cx="243900" cy="243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6232375" y="3493550"/>
              <a:ext cx="243900" cy="243900"/>
            </a:xfrm>
            <a:prstGeom prst="diamond">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7"/>
          <p:cNvPicPr preferRelativeResize="0"/>
          <p:nvPr/>
        </p:nvPicPr>
        <p:blipFill rotWithShape="1">
          <a:blip r:embed="rId3">
            <a:alphaModFix/>
          </a:blip>
          <a:srcRect t="11976" b="33978"/>
          <a:stretch/>
        </p:blipFill>
        <p:spPr>
          <a:xfrm flipH="1">
            <a:off x="0" y="2363650"/>
            <a:ext cx="9144000" cy="2779850"/>
          </a:xfrm>
          <a:prstGeom prst="rect">
            <a:avLst/>
          </a:prstGeom>
          <a:noFill/>
          <a:ln>
            <a:noFill/>
          </a:ln>
        </p:spPr>
      </p:pic>
      <p:sp>
        <p:nvSpPr>
          <p:cNvPr id="514" name="Google Shape;514;p47"/>
          <p:cNvSpPr txBox="1">
            <a:spLocks noGrp="1"/>
          </p:cNvSpPr>
          <p:nvPr>
            <p:ph type="title"/>
          </p:nvPr>
        </p:nvSpPr>
        <p:spPr>
          <a:xfrm rot="-5400000">
            <a:off x="-27507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chemeClr val="lt1"/>
                </a:solidFill>
              </a:rPr>
              <a:t> MY NAME · MY NAME · MY NAME · </a:t>
            </a:r>
            <a:endParaRPr sz="2500" b="0">
              <a:solidFill>
                <a:schemeClr val="lt1"/>
              </a:solidFill>
            </a:endParaRPr>
          </a:p>
        </p:txBody>
      </p:sp>
      <p:sp>
        <p:nvSpPr>
          <p:cNvPr id="12" name="CuadroTexto 11">
            <a:extLst>
              <a:ext uri="{FF2B5EF4-FFF2-40B4-BE49-F238E27FC236}">
                <a16:creationId xmlns:a16="http://schemas.microsoft.com/office/drawing/2014/main" id="{0619A622-B522-111A-E7D4-2083629CD75C}"/>
              </a:ext>
            </a:extLst>
          </p:cNvPr>
          <p:cNvSpPr txBox="1"/>
          <p:nvPr/>
        </p:nvSpPr>
        <p:spPr>
          <a:xfrm>
            <a:off x="1017374" y="213665"/>
            <a:ext cx="7335794" cy="4031873"/>
          </a:xfrm>
          <a:prstGeom prst="rect">
            <a:avLst/>
          </a:prstGeom>
          <a:noFill/>
        </p:spPr>
        <p:txBody>
          <a:bodyPr wrap="square">
            <a:spAutoFit/>
          </a:bodyPr>
          <a:lstStyle/>
          <a:p>
            <a:pPr algn="ctr"/>
            <a:r>
              <a:rPr lang="es-ES" sz="1600" dirty="0"/>
              <a:t>En este proyecto, se realizará un análisis del comportamiento de los usuarios que visualizan videos en cinco regiones diferentes: Estados Unidos, Francia, Rusia, India y Japón. Se estudiará cómo se comportan estos usuarios en relación con las diferentes categorías de videos disponibles y comprender cómo se comportan los usuarios que asisten a videos en cinco regiones diferentes, investigando las tendencias y patrones específicos en cada área geográfica y proporcionando información valiosa para la toma de decisiones en términos de contenido y marketing.</a:t>
            </a:r>
          </a:p>
          <a:p>
            <a:pPr algn="ctr"/>
            <a:endParaRPr lang="es-ES" sz="1600" dirty="0"/>
          </a:p>
          <a:p>
            <a:pPr algn="ctr"/>
            <a:endParaRPr lang="es-ES" sz="1600" dirty="0"/>
          </a:p>
          <a:p>
            <a:pPr algn="ctr"/>
            <a:endParaRPr lang="es-ES" sz="1600" dirty="0"/>
          </a:p>
          <a:p>
            <a:pPr algn="ctr"/>
            <a:endParaRPr lang="es-ES" sz="1600" dirty="0"/>
          </a:p>
          <a:p>
            <a:pPr algn="ctr"/>
            <a:endParaRPr lang="es-ES" sz="1600" dirty="0"/>
          </a:p>
          <a:p>
            <a:pPr algn="ctr"/>
            <a:endParaRPr lang="es-ES" sz="1600" dirty="0"/>
          </a:p>
          <a:p>
            <a:pPr algn="ctr"/>
            <a:endParaRPr lang="es-ES" sz="1600" dirty="0"/>
          </a:p>
          <a:p>
            <a:pPr algn="ctr"/>
            <a:endParaRPr lang="es-MX"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¿Qué categorías de videos estuvieron en tendencia más frecuentemente?</a:t>
            </a:r>
            <a:endParaRPr lang="es-MX" sz="2000" dirty="0"/>
          </a:p>
        </p:txBody>
      </p:sp>
      <p:sp>
        <p:nvSpPr>
          <p:cNvPr id="173" name="Google Shape;173;p33"/>
          <p:cNvSpPr txBox="1">
            <a:spLocks noGrp="1"/>
          </p:cNvSpPr>
          <p:nvPr>
            <p:ph type="title"/>
          </p:nvPr>
        </p:nvSpPr>
        <p:spPr>
          <a:xfrm rot="-5400000">
            <a:off x="58866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lt1"/>
                </a:solidFill>
              </a:rPr>
              <a:t>PORTFOLIO · PORTFOLIO · PORTFOLIO</a:t>
            </a:r>
            <a:endParaRPr sz="2500" b="0">
              <a:solidFill>
                <a:schemeClr val="lt1"/>
              </a:solidFill>
            </a:endParaRPr>
          </a:p>
        </p:txBody>
      </p:sp>
      <p:sp>
        <p:nvSpPr>
          <p:cNvPr id="174" name="Google Shape;174;p33"/>
          <p:cNvSpPr txBox="1">
            <a:spLocks noGrp="1"/>
          </p:cNvSpPr>
          <p:nvPr>
            <p:ph type="title"/>
          </p:nvPr>
        </p:nvSpPr>
        <p:spPr>
          <a:xfrm rot="-5400000">
            <a:off x="-27507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t> MY NAME · MY NAME · MY NAME · </a:t>
            </a:r>
            <a:endParaRPr sz="2500" b="0">
              <a:solidFill>
                <a:schemeClr val="lt1"/>
              </a:solidFill>
            </a:endParaRPr>
          </a:p>
        </p:txBody>
      </p:sp>
      <p:pic>
        <p:nvPicPr>
          <p:cNvPr id="3" name="Imagen 2">
            <a:extLst>
              <a:ext uri="{FF2B5EF4-FFF2-40B4-BE49-F238E27FC236}">
                <a16:creationId xmlns:a16="http://schemas.microsoft.com/office/drawing/2014/main" id="{168E51C4-9DBC-B990-B42E-033B841E6CBA}"/>
              </a:ext>
            </a:extLst>
          </p:cNvPr>
          <p:cNvPicPr>
            <a:picLocks noChangeAspect="1"/>
          </p:cNvPicPr>
          <p:nvPr/>
        </p:nvPicPr>
        <p:blipFill>
          <a:blip r:embed="rId3"/>
          <a:stretch>
            <a:fillRect/>
          </a:stretch>
        </p:blipFill>
        <p:spPr>
          <a:xfrm>
            <a:off x="604670" y="1565188"/>
            <a:ext cx="5425726" cy="3388841"/>
          </a:xfrm>
          <a:prstGeom prst="rect">
            <a:avLst/>
          </a:prstGeom>
        </p:spPr>
      </p:pic>
      <p:sp>
        <p:nvSpPr>
          <p:cNvPr id="5" name="CuadroTexto 4">
            <a:extLst>
              <a:ext uri="{FF2B5EF4-FFF2-40B4-BE49-F238E27FC236}">
                <a16:creationId xmlns:a16="http://schemas.microsoft.com/office/drawing/2014/main" id="{751ACED9-6FDD-351B-9BF0-B2733CF30401}"/>
              </a:ext>
            </a:extLst>
          </p:cNvPr>
          <p:cNvSpPr txBox="1"/>
          <p:nvPr/>
        </p:nvSpPr>
        <p:spPr>
          <a:xfrm>
            <a:off x="778177" y="1182876"/>
            <a:ext cx="4654378" cy="307777"/>
          </a:xfrm>
          <a:prstGeom prst="rect">
            <a:avLst/>
          </a:prstGeom>
          <a:noFill/>
        </p:spPr>
        <p:txBody>
          <a:bodyPr wrap="square">
            <a:spAutoFit/>
          </a:bodyPr>
          <a:lstStyle/>
          <a:p>
            <a:pPr algn="ctr">
              <a:spcBef>
                <a:spcPts val="0"/>
              </a:spcBef>
            </a:pPr>
            <a:r>
              <a:rPr lang="en-US" sz="1400" dirty="0">
                <a:solidFill>
                  <a:schemeClr val="dk1"/>
                </a:solidFill>
              </a:rPr>
              <a:t>Trending Videos By Category  (Nov. 2017 – Jun. 2018)</a:t>
            </a:r>
            <a:endParaRPr lang="en-US" sz="1400" dirty="0"/>
          </a:p>
        </p:txBody>
      </p:sp>
      <p:sp>
        <p:nvSpPr>
          <p:cNvPr id="6" name="Google Shape;622;p28">
            <a:extLst>
              <a:ext uri="{FF2B5EF4-FFF2-40B4-BE49-F238E27FC236}">
                <a16:creationId xmlns:a16="http://schemas.microsoft.com/office/drawing/2014/main" id="{7B107D9D-AA95-0241-EAE8-5C62851B9D51}"/>
              </a:ext>
            </a:extLst>
          </p:cNvPr>
          <p:cNvSpPr/>
          <p:nvPr/>
        </p:nvSpPr>
        <p:spPr>
          <a:xfrm>
            <a:off x="5865430" y="3165629"/>
            <a:ext cx="2673900"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Entertainment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7" name="Google Shape;622;p28">
            <a:extLst>
              <a:ext uri="{FF2B5EF4-FFF2-40B4-BE49-F238E27FC236}">
                <a16:creationId xmlns:a16="http://schemas.microsoft.com/office/drawing/2014/main" id="{869867F5-7553-3905-2ADE-EC9F99C3A2A8}"/>
              </a:ext>
            </a:extLst>
          </p:cNvPr>
          <p:cNvSpPr/>
          <p:nvPr/>
        </p:nvSpPr>
        <p:spPr>
          <a:xfrm>
            <a:off x="5865430" y="3824491"/>
            <a:ext cx="2673900"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Film and animation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8" name="Google Shape;622;p28">
            <a:extLst>
              <a:ext uri="{FF2B5EF4-FFF2-40B4-BE49-F238E27FC236}">
                <a16:creationId xmlns:a16="http://schemas.microsoft.com/office/drawing/2014/main" id="{3F91366F-1FA3-067C-1D99-27F72F54063B}"/>
              </a:ext>
            </a:extLst>
          </p:cNvPr>
          <p:cNvSpPr/>
          <p:nvPr/>
        </p:nvSpPr>
        <p:spPr>
          <a:xfrm>
            <a:off x="5865430" y="3496485"/>
            <a:ext cx="2673900"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Comedy</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9" name="Google Shape;622;p28">
            <a:extLst>
              <a:ext uri="{FF2B5EF4-FFF2-40B4-BE49-F238E27FC236}">
                <a16:creationId xmlns:a16="http://schemas.microsoft.com/office/drawing/2014/main" id="{158632AE-D04B-C8AD-EE46-051155039A54}"/>
              </a:ext>
            </a:extLst>
          </p:cNvPr>
          <p:cNvSpPr/>
          <p:nvPr/>
        </p:nvSpPr>
        <p:spPr>
          <a:xfrm>
            <a:off x="5865430" y="4119736"/>
            <a:ext cx="2673900"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Music</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 name="CuadroTexto 10">
            <a:extLst>
              <a:ext uri="{FF2B5EF4-FFF2-40B4-BE49-F238E27FC236}">
                <a16:creationId xmlns:a16="http://schemas.microsoft.com/office/drawing/2014/main" id="{AA730C3C-114D-FA2A-A0DC-FB9B788AC870}"/>
              </a:ext>
            </a:extLst>
          </p:cNvPr>
          <p:cNvSpPr txBox="1"/>
          <p:nvPr/>
        </p:nvSpPr>
        <p:spPr>
          <a:xfrm>
            <a:off x="5865430" y="1137171"/>
            <a:ext cx="2410964" cy="954107"/>
          </a:xfrm>
          <a:prstGeom prst="rect">
            <a:avLst/>
          </a:prstGeom>
          <a:noFill/>
        </p:spPr>
        <p:txBody>
          <a:bodyPr wrap="square" rtlCol="0">
            <a:spAutoFit/>
          </a:bodyPr>
          <a:lstStyle/>
          <a:p>
            <a:pPr algn="ctr"/>
            <a:r>
              <a:rPr lang="es-MX" dirty="0"/>
              <a:t>Las categorías que estuvieron en tendencias de noviembre del 2017 a junio del 2018 son los siguientes </a:t>
            </a:r>
          </a:p>
        </p:txBody>
      </p:sp>
      <p:sp>
        <p:nvSpPr>
          <p:cNvPr id="12" name="Flecha: hacia abajo 11">
            <a:extLst>
              <a:ext uri="{FF2B5EF4-FFF2-40B4-BE49-F238E27FC236}">
                <a16:creationId xmlns:a16="http://schemas.microsoft.com/office/drawing/2014/main" id="{80B3C8C5-E991-FEFF-B990-27AC783E0E18}"/>
              </a:ext>
            </a:extLst>
          </p:cNvPr>
          <p:cNvSpPr/>
          <p:nvPr/>
        </p:nvSpPr>
        <p:spPr>
          <a:xfrm>
            <a:off x="6919784" y="2091278"/>
            <a:ext cx="506700" cy="954107"/>
          </a:xfrm>
          <a:prstGeom prst="down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91" name="Google Shape;191;p34"/>
          <p:cNvSpPr txBox="1">
            <a:spLocks noGrp="1"/>
          </p:cNvSpPr>
          <p:nvPr>
            <p:ph type="title" idx="21"/>
          </p:nvPr>
        </p:nvSpPr>
        <p:spPr>
          <a:xfrm>
            <a:off x="2218705" y="124179"/>
            <a:ext cx="528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Historial de tendencias, %</a:t>
            </a:r>
          </a:p>
        </p:txBody>
      </p:sp>
      <p:sp>
        <p:nvSpPr>
          <p:cNvPr id="192" name="Google Shape;192;p34"/>
          <p:cNvSpPr txBox="1">
            <a:spLocks noGrp="1"/>
          </p:cNvSpPr>
          <p:nvPr>
            <p:ph type="title"/>
          </p:nvPr>
        </p:nvSpPr>
        <p:spPr>
          <a:xfrm rot="-5400000">
            <a:off x="58866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lt1"/>
                </a:solidFill>
              </a:rPr>
              <a:t>PORTFOLIO · PORTFOLIO · PORTFOLIO</a:t>
            </a:r>
            <a:endParaRPr sz="2500" b="0">
              <a:solidFill>
                <a:schemeClr val="lt1"/>
              </a:solidFill>
            </a:endParaRPr>
          </a:p>
        </p:txBody>
      </p:sp>
      <p:pic>
        <p:nvPicPr>
          <p:cNvPr id="193" name="Google Shape;193;p34"/>
          <p:cNvPicPr preferRelativeResize="0"/>
          <p:nvPr/>
        </p:nvPicPr>
        <p:blipFill rotWithShape="1">
          <a:blip r:embed="rId3">
            <a:alphaModFix/>
          </a:blip>
          <a:srcRect l="37913" r="29340"/>
          <a:stretch/>
        </p:blipFill>
        <p:spPr>
          <a:xfrm>
            <a:off x="-568265" y="-8050"/>
            <a:ext cx="1886465" cy="5151550"/>
          </a:xfrm>
          <a:prstGeom prst="rect">
            <a:avLst/>
          </a:prstGeom>
          <a:noFill/>
          <a:ln>
            <a:noFill/>
          </a:ln>
        </p:spPr>
      </p:pic>
      <p:pic>
        <p:nvPicPr>
          <p:cNvPr id="27" name="Imagen 26">
            <a:extLst>
              <a:ext uri="{FF2B5EF4-FFF2-40B4-BE49-F238E27FC236}">
                <a16:creationId xmlns:a16="http://schemas.microsoft.com/office/drawing/2014/main" id="{E3F221A6-F477-23EB-96E5-9B0D506CC75A}"/>
              </a:ext>
            </a:extLst>
          </p:cNvPr>
          <p:cNvPicPr>
            <a:picLocks noChangeAspect="1"/>
          </p:cNvPicPr>
          <p:nvPr/>
        </p:nvPicPr>
        <p:blipFill>
          <a:blip r:embed="rId4"/>
          <a:stretch>
            <a:fillRect/>
          </a:stretch>
        </p:blipFill>
        <p:spPr>
          <a:xfrm>
            <a:off x="2128502" y="696879"/>
            <a:ext cx="5698495" cy="3550347"/>
          </a:xfrm>
          <a:prstGeom prst="rect">
            <a:avLst/>
          </a:prstGeom>
        </p:spPr>
      </p:pic>
      <p:sp>
        <p:nvSpPr>
          <p:cNvPr id="28" name="CuadroTexto 27">
            <a:extLst>
              <a:ext uri="{FF2B5EF4-FFF2-40B4-BE49-F238E27FC236}">
                <a16:creationId xmlns:a16="http://schemas.microsoft.com/office/drawing/2014/main" id="{628117A7-9345-E8F3-8803-BAFA50F137EE}"/>
              </a:ext>
            </a:extLst>
          </p:cNvPr>
          <p:cNvSpPr txBox="1"/>
          <p:nvPr/>
        </p:nvSpPr>
        <p:spPr>
          <a:xfrm>
            <a:off x="2218705" y="4247226"/>
            <a:ext cx="5780236" cy="1169551"/>
          </a:xfrm>
          <a:prstGeom prst="rect">
            <a:avLst/>
          </a:prstGeom>
          <a:noFill/>
        </p:spPr>
        <p:txBody>
          <a:bodyPr wrap="square" rtlCol="0">
            <a:spAutoFit/>
          </a:bodyPr>
          <a:lstStyle/>
          <a:p>
            <a:pPr algn="just"/>
            <a:r>
              <a:rPr lang="es-MX" dirty="0"/>
              <a:t>En cuanto a las tendencias por porcentaje se puede observar de igual manera que las categorías que mayor porcentaje tuvieron son </a:t>
            </a:r>
            <a:r>
              <a:rPr lang="es-MX" dirty="0" err="1"/>
              <a:t>Entertaiment</a:t>
            </a:r>
            <a:r>
              <a:rPr lang="es-MX" dirty="0"/>
              <a:t> siendo las de mayores asistencias, las demás categorías con porcentajes más bajos.</a:t>
            </a:r>
          </a:p>
          <a:p>
            <a:pPr algn="just"/>
            <a:r>
              <a:rPr lang="es-MX"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 name="Imagen 2">
            <a:extLst>
              <a:ext uri="{FF2B5EF4-FFF2-40B4-BE49-F238E27FC236}">
                <a16:creationId xmlns:a16="http://schemas.microsoft.com/office/drawing/2014/main" id="{773DA1C2-6235-B306-020E-CA29F8E948B5}"/>
              </a:ext>
            </a:extLst>
          </p:cNvPr>
          <p:cNvPicPr>
            <a:picLocks noChangeAspect="1"/>
          </p:cNvPicPr>
          <p:nvPr/>
        </p:nvPicPr>
        <p:blipFill>
          <a:blip r:embed="rId3"/>
          <a:stretch>
            <a:fillRect/>
          </a:stretch>
        </p:blipFill>
        <p:spPr>
          <a:xfrm>
            <a:off x="1950545" y="1017725"/>
            <a:ext cx="4023709" cy="3817951"/>
          </a:xfrm>
          <a:prstGeom prst="rect">
            <a:avLst/>
          </a:prstGeom>
        </p:spPr>
      </p:pic>
      <p:sp>
        <p:nvSpPr>
          <p:cNvPr id="435" name="Google Shape;435;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¿Cómo se distribuyeron en las regiones?</a:t>
            </a:r>
            <a:endParaRPr dirty="0"/>
          </a:p>
        </p:txBody>
      </p:sp>
      <p:sp>
        <p:nvSpPr>
          <p:cNvPr id="436" name="Google Shape;436;p44"/>
          <p:cNvSpPr/>
          <p:nvPr/>
        </p:nvSpPr>
        <p:spPr>
          <a:xfrm>
            <a:off x="720000" y="1486155"/>
            <a:ext cx="1985126" cy="3212320"/>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txBox="1">
            <a:spLocks noGrp="1"/>
          </p:cNvSpPr>
          <p:nvPr>
            <p:ph type="title"/>
          </p:nvPr>
        </p:nvSpPr>
        <p:spPr>
          <a:xfrm rot="-5400000">
            <a:off x="-27507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chemeClr val="lt1"/>
                </a:solidFill>
              </a:rPr>
              <a:t> MY NAME · MY NAME · MY NAME · </a:t>
            </a:r>
            <a:endParaRPr sz="2500" b="0">
              <a:solidFill>
                <a:schemeClr val="lt1"/>
              </a:solidFill>
            </a:endParaRPr>
          </a:p>
        </p:txBody>
      </p:sp>
      <p:sp>
        <p:nvSpPr>
          <p:cNvPr id="4" name="CuadroTexto 3">
            <a:extLst>
              <a:ext uri="{FF2B5EF4-FFF2-40B4-BE49-F238E27FC236}">
                <a16:creationId xmlns:a16="http://schemas.microsoft.com/office/drawing/2014/main" id="{B9E1975D-1624-CC72-05DE-0D0E7934F798}"/>
              </a:ext>
            </a:extLst>
          </p:cNvPr>
          <p:cNvSpPr txBox="1"/>
          <p:nvPr/>
        </p:nvSpPr>
        <p:spPr>
          <a:xfrm>
            <a:off x="5675870" y="1968930"/>
            <a:ext cx="2748130" cy="2677656"/>
          </a:xfrm>
          <a:prstGeom prst="rect">
            <a:avLst/>
          </a:prstGeom>
          <a:noFill/>
        </p:spPr>
        <p:txBody>
          <a:bodyPr wrap="square" rtlCol="0">
            <a:spAutoFit/>
          </a:bodyPr>
          <a:lstStyle/>
          <a:p>
            <a:pPr algn="just"/>
            <a:r>
              <a:rPr lang="es-MX" dirty="0"/>
              <a:t>El país que más asiste videos es Estados Unidos con un porcentaje de 23.5%, seguido de Francia con 22.18%, después Rusia e India tienen un porcentaje similar de 21.68% y 21.58% respectivamente y finalmente la región con menos cantidad de videos sea Japón con 10.81% lo que significa que es casi menos de ¼ de las regiones analizada.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5"/>
          <p:cNvPicPr preferRelativeResize="0"/>
          <p:nvPr/>
        </p:nvPicPr>
        <p:blipFill rotWithShape="1">
          <a:blip r:embed="rId3">
            <a:alphaModFix/>
          </a:blip>
          <a:srcRect t="18703" b="33475"/>
          <a:stretch/>
        </p:blipFill>
        <p:spPr>
          <a:xfrm>
            <a:off x="6097327" y="3270421"/>
            <a:ext cx="2897064" cy="1197575"/>
          </a:xfrm>
          <a:prstGeom prst="rect">
            <a:avLst/>
          </a:prstGeom>
          <a:noFill/>
          <a:ln>
            <a:noFill/>
          </a:ln>
        </p:spPr>
      </p:pic>
      <p:sp>
        <p:nvSpPr>
          <p:cNvPr id="201" name="Google Shape;201;p35"/>
          <p:cNvSpPr txBox="1">
            <a:spLocks noGrp="1"/>
          </p:cNvSpPr>
          <p:nvPr>
            <p:ph type="title"/>
          </p:nvPr>
        </p:nvSpPr>
        <p:spPr>
          <a:xfrm rot="-5400000">
            <a:off x="58866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lt1"/>
                </a:solidFill>
              </a:rPr>
              <a:t>PORTFOLIO · PORTFOLIO · PORTFOLIO</a:t>
            </a:r>
            <a:endParaRPr sz="2500" b="0">
              <a:solidFill>
                <a:schemeClr val="lt1"/>
              </a:solidFill>
            </a:endParaRPr>
          </a:p>
        </p:txBody>
      </p:sp>
      <p:sp>
        <p:nvSpPr>
          <p:cNvPr id="202" name="Google Shape;202;p35"/>
          <p:cNvSpPr txBox="1">
            <a:spLocks noGrp="1"/>
          </p:cNvSpPr>
          <p:nvPr>
            <p:ph type="title"/>
          </p:nvPr>
        </p:nvSpPr>
        <p:spPr>
          <a:xfrm rot="-5400000">
            <a:off x="-27507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t> MY NAME · MY NAME · MY NAME · </a:t>
            </a:r>
            <a:endParaRPr sz="2500" b="0">
              <a:solidFill>
                <a:schemeClr val="lt1"/>
              </a:solidFill>
            </a:endParaRPr>
          </a:p>
        </p:txBody>
      </p:sp>
      <p:sp>
        <p:nvSpPr>
          <p:cNvPr id="5" name="Título 4">
            <a:extLst>
              <a:ext uri="{FF2B5EF4-FFF2-40B4-BE49-F238E27FC236}">
                <a16:creationId xmlns:a16="http://schemas.microsoft.com/office/drawing/2014/main" id="{54DFBC72-7BCA-4F17-145E-ED5FD65EDEA0}"/>
              </a:ext>
            </a:extLst>
          </p:cNvPr>
          <p:cNvSpPr>
            <a:spLocks noGrp="1"/>
          </p:cNvSpPr>
          <p:nvPr>
            <p:ph type="title"/>
          </p:nvPr>
        </p:nvSpPr>
        <p:spPr>
          <a:xfrm>
            <a:off x="1821831" y="78470"/>
            <a:ext cx="5724028" cy="715800"/>
          </a:xfrm>
        </p:spPr>
        <p:txBody>
          <a:bodyPr/>
          <a:lstStyle/>
          <a:p>
            <a:r>
              <a:rPr lang="es-ES" sz="2000" dirty="0"/>
              <a:t>¿Qué categorías fueron particularmente populares en los Estados Unidos? </a:t>
            </a:r>
            <a:endParaRPr lang="es-MX" sz="2000" dirty="0"/>
          </a:p>
        </p:txBody>
      </p:sp>
      <p:pic>
        <p:nvPicPr>
          <p:cNvPr id="9" name="Imagen 8">
            <a:extLst>
              <a:ext uri="{FF2B5EF4-FFF2-40B4-BE49-F238E27FC236}">
                <a16:creationId xmlns:a16="http://schemas.microsoft.com/office/drawing/2014/main" id="{362D5D95-6985-692B-B5D3-516FDA128A11}"/>
              </a:ext>
            </a:extLst>
          </p:cNvPr>
          <p:cNvPicPr>
            <a:picLocks noChangeAspect="1"/>
          </p:cNvPicPr>
          <p:nvPr/>
        </p:nvPicPr>
        <p:blipFill>
          <a:blip r:embed="rId4"/>
          <a:stretch>
            <a:fillRect/>
          </a:stretch>
        </p:blipFill>
        <p:spPr>
          <a:xfrm>
            <a:off x="506700" y="868828"/>
            <a:ext cx="6096528" cy="3718882"/>
          </a:xfrm>
          <a:prstGeom prst="rect">
            <a:avLst/>
          </a:prstGeom>
        </p:spPr>
      </p:pic>
      <p:sp>
        <p:nvSpPr>
          <p:cNvPr id="10" name="Google Shape;622;p28">
            <a:extLst>
              <a:ext uri="{FF2B5EF4-FFF2-40B4-BE49-F238E27FC236}">
                <a16:creationId xmlns:a16="http://schemas.microsoft.com/office/drawing/2014/main" id="{DEC249CC-1B31-6288-F5C8-BCD5E8A89BF0}"/>
              </a:ext>
            </a:extLst>
          </p:cNvPr>
          <p:cNvSpPr/>
          <p:nvPr/>
        </p:nvSpPr>
        <p:spPr>
          <a:xfrm>
            <a:off x="6340489" y="2433781"/>
            <a:ext cx="2201659"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Entertainment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 name="Google Shape;622;p28">
            <a:extLst>
              <a:ext uri="{FF2B5EF4-FFF2-40B4-BE49-F238E27FC236}">
                <a16:creationId xmlns:a16="http://schemas.microsoft.com/office/drawing/2014/main" id="{C8EA7778-90BE-592B-478C-FB12D0C94BC5}"/>
              </a:ext>
            </a:extLst>
          </p:cNvPr>
          <p:cNvSpPr/>
          <p:nvPr/>
        </p:nvSpPr>
        <p:spPr>
          <a:xfrm>
            <a:off x="6340489" y="2836345"/>
            <a:ext cx="2201659" cy="328006"/>
          </a:xfrm>
          <a:prstGeom prst="rect">
            <a:avLst/>
          </a:prstGeom>
          <a:solidFill>
            <a:schemeClr val="bg2"/>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Music</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3" name="CuadroTexto 12">
            <a:extLst>
              <a:ext uri="{FF2B5EF4-FFF2-40B4-BE49-F238E27FC236}">
                <a16:creationId xmlns:a16="http://schemas.microsoft.com/office/drawing/2014/main" id="{88AC42CB-1EFB-F149-EBA6-B4D81F3ED55A}"/>
              </a:ext>
            </a:extLst>
          </p:cNvPr>
          <p:cNvSpPr txBox="1"/>
          <p:nvPr/>
        </p:nvSpPr>
        <p:spPr>
          <a:xfrm>
            <a:off x="6235836" y="816738"/>
            <a:ext cx="2410964" cy="738664"/>
          </a:xfrm>
          <a:prstGeom prst="rect">
            <a:avLst/>
          </a:prstGeom>
          <a:noFill/>
        </p:spPr>
        <p:txBody>
          <a:bodyPr wrap="square" rtlCol="0">
            <a:spAutoFit/>
          </a:bodyPr>
          <a:lstStyle/>
          <a:p>
            <a:pPr algn="ctr"/>
            <a:r>
              <a:rPr lang="es-MX" dirty="0"/>
              <a:t>Las categorías que más populares en estados unidos son:</a:t>
            </a:r>
          </a:p>
        </p:txBody>
      </p:sp>
      <p:sp>
        <p:nvSpPr>
          <p:cNvPr id="14" name="Flecha: hacia abajo 13">
            <a:extLst>
              <a:ext uri="{FF2B5EF4-FFF2-40B4-BE49-F238E27FC236}">
                <a16:creationId xmlns:a16="http://schemas.microsoft.com/office/drawing/2014/main" id="{11ACED44-C230-3173-5446-5980E58983C1}"/>
              </a:ext>
            </a:extLst>
          </p:cNvPr>
          <p:cNvSpPr/>
          <p:nvPr/>
        </p:nvSpPr>
        <p:spPr>
          <a:xfrm>
            <a:off x="7292509" y="1621419"/>
            <a:ext cx="506700" cy="746345"/>
          </a:xfrm>
          <a:prstGeom prst="down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2" name="Imagen 11">
            <a:extLst>
              <a:ext uri="{FF2B5EF4-FFF2-40B4-BE49-F238E27FC236}">
                <a16:creationId xmlns:a16="http://schemas.microsoft.com/office/drawing/2014/main" id="{D8A6D789-E6A0-638F-A4E2-406D3EBC9DFD}"/>
              </a:ext>
            </a:extLst>
          </p:cNvPr>
          <p:cNvPicPr>
            <a:picLocks noChangeAspect="1"/>
          </p:cNvPicPr>
          <p:nvPr/>
        </p:nvPicPr>
        <p:blipFill>
          <a:blip r:embed="rId3"/>
          <a:stretch>
            <a:fillRect/>
          </a:stretch>
        </p:blipFill>
        <p:spPr>
          <a:xfrm>
            <a:off x="1137564" y="860173"/>
            <a:ext cx="4801518" cy="2950751"/>
          </a:xfrm>
          <a:prstGeom prst="rect">
            <a:avLst/>
          </a:prstGeom>
        </p:spPr>
      </p:pic>
      <p:pic>
        <p:nvPicPr>
          <p:cNvPr id="257" name="Google Shape;257;p38"/>
          <p:cNvPicPr preferRelativeResize="0"/>
          <p:nvPr/>
        </p:nvPicPr>
        <p:blipFill rotWithShape="1">
          <a:blip r:embed="rId4">
            <a:alphaModFix/>
          </a:blip>
          <a:srcRect l="39749" r="16945"/>
          <a:stretch/>
        </p:blipFill>
        <p:spPr>
          <a:xfrm>
            <a:off x="6569947" y="50"/>
            <a:ext cx="2574053" cy="5143425"/>
          </a:xfrm>
          <a:prstGeom prst="rect">
            <a:avLst/>
          </a:prstGeom>
          <a:noFill/>
          <a:ln>
            <a:noFill/>
          </a:ln>
        </p:spPr>
      </p:pic>
      <p:sp>
        <p:nvSpPr>
          <p:cNvPr id="261" name="Google Shape;261;p38"/>
          <p:cNvSpPr txBox="1">
            <a:spLocks noGrp="1"/>
          </p:cNvSpPr>
          <p:nvPr>
            <p:ph type="title"/>
          </p:nvPr>
        </p:nvSpPr>
        <p:spPr>
          <a:xfrm rot="-5400000">
            <a:off x="-2750700" y="1886100"/>
            <a:ext cx="6008100" cy="50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chemeClr val="lt1"/>
                </a:solidFill>
              </a:rPr>
              <a:t> MY NAME · MY NAME · MY NAME · </a:t>
            </a:r>
            <a:endParaRPr sz="2500" b="0">
              <a:solidFill>
                <a:schemeClr val="lt1"/>
              </a:solidFill>
            </a:endParaRPr>
          </a:p>
        </p:txBody>
      </p:sp>
      <p:sp>
        <p:nvSpPr>
          <p:cNvPr id="10" name="Título 4">
            <a:extLst>
              <a:ext uri="{FF2B5EF4-FFF2-40B4-BE49-F238E27FC236}">
                <a16:creationId xmlns:a16="http://schemas.microsoft.com/office/drawing/2014/main" id="{D95DB09A-F027-346C-B503-0BECDEAB42E5}"/>
              </a:ext>
            </a:extLst>
          </p:cNvPr>
          <p:cNvSpPr txBox="1">
            <a:spLocks/>
          </p:cNvSpPr>
          <p:nvPr/>
        </p:nvSpPr>
        <p:spPr>
          <a:xfrm>
            <a:off x="659026" y="267940"/>
            <a:ext cx="5832389" cy="7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M Sans"/>
              <a:buNone/>
              <a:defRPr sz="48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ES" sz="2000" dirty="0"/>
              <a:t>¿Hubo diferencias entre las categorías populares en Estados Unidos y en otros lugares?</a:t>
            </a:r>
          </a:p>
        </p:txBody>
      </p:sp>
      <p:sp>
        <p:nvSpPr>
          <p:cNvPr id="13" name="CuadroTexto 12">
            <a:extLst>
              <a:ext uri="{FF2B5EF4-FFF2-40B4-BE49-F238E27FC236}">
                <a16:creationId xmlns:a16="http://schemas.microsoft.com/office/drawing/2014/main" id="{770338BC-CD4E-1872-92D1-C644D3FF76D1}"/>
              </a:ext>
            </a:extLst>
          </p:cNvPr>
          <p:cNvSpPr txBox="1"/>
          <p:nvPr/>
        </p:nvSpPr>
        <p:spPr>
          <a:xfrm>
            <a:off x="585231" y="3734024"/>
            <a:ext cx="5148302" cy="1384995"/>
          </a:xfrm>
          <a:prstGeom prst="rect">
            <a:avLst/>
          </a:prstGeom>
          <a:noFill/>
        </p:spPr>
        <p:txBody>
          <a:bodyPr wrap="square" rtlCol="0">
            <a:spAutoFit/>
          </a:bodyPr>
          <a:lstStyle/>
          <a:p>
            <a:pPr algn="just"/>
            <a:r>
              <a:rPr lang="es-MX" dirty="0"/>
              <a:t>Se puede observar que EEUU no asiste videos sobre películas o </a:t>
            </a:r>
            <a:r>
              <a:rPr lang="es-MX" dirty="0" err="1"/>
              <a:t>trailes</a:t>
            </a:r>
            <a:r>
              <a:rPr lang="es-MX" dirty="0"/>
              <a:t> son embargo son los únicos en asistir la categoría de </a:t>
            </a:r>
            <a:r>
              <a:rPr lang="es-MX" dirty="0" err="1"/>
              <a:t>Nonprofits</a:t>
            </a:r>
            <a:r>
              <a:rPr lang="es-MX" dirty="0"/>
              <a:t>, también se puede ver que el contenido de Rusia es bastante diferente al de las demás regiones ya que en este país lidera la categoría de People y Blogs, en India la segunda categoría después de entretenimiento es Noticia y Política.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84;p57">
            <a:extLst>
              <a:ext uri="{FF2B5EF4-FFF2-40B4-BE49-F238E27FC236}">
                <a16:creationId xmlns:a16="http://schemas.microsoft.com/office/drawing/2014/main" id="{3E8D4D55-9258-0309-0ADF-51AE5C2B9A53}"/>
              </a:ext>
            </a:extLst>
          </p:cNvPr>
          <p:cNvPicPr preferRelativeResize="0"/>
          <p:nvPr/>
        </p:nvPicPr>
        <p:blipFill rotWithShape="1">
          <a:blip r:embed="rId2">
            <a:alphaModFix/>
          </a:blip>
          <a:srcRect l="19194" r="42516"/>
          <a:stretch/>
        </p:blipFill>
        <p:spPr>
          <a:xfrm flipH="1">
            <a:off x="-288725" y="0"/>
            <a:ext cx="2471751" cy="5143500"/>
          </a:xfrm>
          <a:prstGeom prst="rect">
            <a:avLst/>
          </a:prstGeom>
          <a:noFill/>
          <a:ln>
            <a:noFill/>
          </a:ln>
        </p:spPr>
      </p:pic>
      <p:sp>
        <p:nvSpPr>
          <p:cNvPr id="6" name="Google Shape;685;p57">
            <a:extLst>
              <a:ext uri="{FF2B5EF4-FFF2-40B4-BE49-F238E27FC236}">
                <a16:creationId xmlns:a16="http://schemas.microsoft.com/office/drawing/2014/main" id="{37F324B4-F169-172D-4703-7A7398C6CE6C}"/>
              </a:ext>
            </a:extLst>
          </p:cNvPr>
          <p:cNvSpPr txBox="1">
            <a:spLocks/>
          </p:cNvSpPr>
          <p:nvPr/>
        </p:nvSpPr>
        <p:spPr>
          <a:xfrm>
            <a:off x="2825578" y="116075"/>
            <a:ext cx="5031785" cy="8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M Sans"/>
              <a:buNone/>
              <a:defRPr sz="48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s-MX" dirty="0">
                <a:solidFill>
                  <a:schemeClr val="bg1"/>
                </a:solidFill>
                <a:highlight>
                  <a:srgbClr val="000000"/>
                </a:highlight>
              </a:rPr>
              <a:t>Conclusiones</a:t>
            </a:r>
          </a:p>
        </p:txBody>
      </p:sp>
      <p:sp>
        <p:nvSpPr>
          <p:cNvPr id="7" name="Google Shape;692;p57">
            <a:extLst>
              <a:ext uri="{FF2B5EF4-FFF2-40B4-BE49-F238E27FC236}">
                <a16:creationId xmlns:a16="http://schemas.microsoft.com/office/drawing/2014/main" id="{7F146764-71CF-8E49-E6A9-13C906C8B390}"/>
              </a:ext>
            </a:extLst>
          </p:cNvPr>
          <p:cNvSpPr txBox="1">
            <a:spLocks/>
          </p:cNvSpPr>
          <p:nvPr/>
        </p:nvSpPr>
        <p:spPr>
          <a:xfrm rot="-5400000">
            <a:off x="5886600" y="1886100"/>
            <a:ext cx="6008100" cy="506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s-MX" sz="2500" b="0">
                <a:solidFill>
                  <a:schemeClr val="lt1"/>
                </a:solidFill>
              </a:rPr>
              <a:t>PORTFOLIO · PORTFOLIO · PORTFOLIO</a:t>
            </a:r>
            <a:endParaRPr lang="es-MX" sz="2500" b="0" dirty="0">
              <a:solidFill>
                <a:schemeClr val="lt1"/>
              </a:solidFill>
            </a:endParaRPr>
          </a:p>
        </p:txBody>
      </p:sp>
      <p:sp>
        <p:nvSpPr>
          <p:cNvPr id="9" name="CuadroTexto 8">
            <a:extLst>
              <a:ext uri="{FF2B5EF4-FFF2-40B4-BE49-F238E27FC236}">
                <a16:creationId xmlns:a16="http://schemas.microsoft.com/office/drawing/2014/main" id="{CB67BAE3-541C-6B7A-8ADB-4EAB6DE510A0}"/>
              </a:ext>
            </a:extLst>
          </p:cNvPr>
          <p:cNvSpPr txBox="1"/>
          <p:nvPr/>
        </p:nvSpPr>
        <p:spPr>
          <a:xfrm>
            <a:off x="2142867" y="1086728"/>
            <a:ext cx="6534592" cy="3477875"/>
          </a:xfrm>
          <a:prstGeom prst="rect">
            <a:avLst/>
          </a:prstGeom>
          <a:noFill/>
        </p:spPr>
        <p:txBody>
          <a:bodyPr wrap="square">
            <a:spAutoFit/>
          </a:bodyPr>
          <a:lstStyle/>
          <a:p>
            <a:pPr algn="just"/>
            <a:r>
              <a:rPr lang="es-ES" sz="1100" dirty="0"/>
              <a:t>Preferencias regionales de categorías de videos: Se observa que las preferencias de las categorías de videos varían significativamente según la región. Mientras que la mayoría de las regiones muestran una preferencia por el entretenimiento, en Rusia la categoría de "People &amp; Blogs" lidera en popularidad. En Estados Unidos, se destaca una menor asistencia a películas o </a:t>
            </a:r>
            <a:r>
              <a:rPr lang="es-ES" sz="1100" dirty="0" err="1"/>
              <a:t>tráilers</a:t>
            </a:r>
            <a:r>
              <a:rPr lang="es-ES" sz="1100" dirty="0"/>
              <a:t> en comparación con otras regiones, y se observa un interés destacado en contenido de organizaciones sin fines de lucro (</a:t>
            </a:r>
            <a:r>
              <a:rPr lang="es-ES" sz="1100" dirty="0" err="1"/>
              <a:t>nonprofits</a:t>
            </a:r>
            <a:r>
              <a:rPr lang="es-ES" sz="1100" dirty="0"/>
              <a:t>). Por otro lado, en Japón, no se registran asistencias a videos de shows durante el período analizado.</a:t>
            </a:r>
          </a:p>
          <a:p>
            <a:pPr algn="just"/>
            <a:endParaRPr lang="es-ES" sz="1100" dirty="0"/>
          </a:p>
          <a:p>
            <a:pPr algn="just"/>
            <a:r>
              <a:rPr lang="es-ES" sz="1100" dirty="0"/>
              <a:t>Distribución de asistencia de videos por región: A pesar de las diferencias en las preferencias de categorías, la mayoría de las regiones presentan una asistencia de videos relativamente consistente, con porcentajes que oscilan entre el 21% y el 23%. Sin embargo, Japón muestra una excepción notable, con una tasa de asistencia considerablemente más baja, alrededor del 10%.</a:t>
            </a:r>
          </a:p>
          <a:p>
            <a:pPr algn="just"/>
            <a:endParaRPr lang="es-ES" sz="1100" dirty="0"/>
          </a:p>
          <a:p>
            <a:pPr algn="just"/>
            <a:r>
              <a:rPr lang="es-ES" sz="1100" dirty="0"/>
              <a:t>Estas conclusiones resaltan la importancia de comprender las preferencias regionales en el consumo de contenido de video para adaptar las estrategias de contenido y marketing de manera efectiva. La personalización de contenido según las preferencias locales puede ayudar a aumentar la participación del público y mejorar la efectividad de las campañas de marketing en cada región específica.</a:t>
            </a:r>
          </a:p>
          <a:p>
            <a:pPr algn="just"/>
            <a:endParaRPr lang="es-ES" sz="1100" dirty="0"/>
          </a:p>
          <a:p>
            <a:pPr algn="just"/>
            <a:r>
              <a:rPr lang="es-MX" sz="1100" dirty="0">
                <a:hlinkClick r:id="rId3"/>
              </a:rPr>
              <a:t>https://public.tableau.com/app/profile/vanessa.avila.segura/viz/Proyecto12/Dashboard?publish=yes</a:t>
            </a:r>
            <a:endParaRPr lang="es-ES" sz="1100" dirty="0"/>
          </a:p>
          <a:p>
            <a:pPr algn="just"/>
            <a:endParaRPr lang="es-MX" sz="1100" dirty="0"/>
          </a:p>
        </p:txBody>
      </p:sp>
    </p:spTree>
    <p:extLst>
      <p:ext uri="{BB962C8B-B14F-4D97-AF65-F5344CB8AC3E}">
        <p14:creationId xmlns:p14="http://schemas.microsoft.com/office/powerpoint/2010/main" val="3690726639"/>
      </p:ext>
    </p:extLst>
  </p:cSld>
  <p:clrMapOvr>
    <a:masterClrMapping/>
  </p:clrMapOvr>
</p:sld>
</file>

<file path=ppt/theme/theme1.xml><?xml version="1.0" encoding="utf-8"?>
<a:theme xmlns:a="http://schemas.openxmlformats.org/drawingml/2006/main" name="Video Editing for Vlogging Portfolio by Slidesgo">
  <a:themeElements>
    <a:clrScheme name="Simple Light">
      <a:dk1>
        <a:srgbClr val="191919"/>
      </a:dk1>
      <a:lt1>
        <a:srgbClr val="FFFFFF"/>
      </a:lt1>
      <a:dk2>
        <a:srgbClr val="FF3513"/>
      </a:dk2>
      <a:lt2>
        <a:srgbClr val="434343"/>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Presentación en pantalla (16:9)</PresentationFormat>
  <Paragraphs>45</Paragraphs>
  <Slides>8</Slides>
  <Notes>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DM Sans</vt:lpstr>
      <vt:lpstr>Fira Sans Extra Condensed Medium</vt:lpstr>
      <vt:lpstr>Lexend</vt:lpstr>
      <vt:lpstr>Roboto Condensed Light</vt:lpstr>
      <vt:lpstr>Video Editing for Vlogging Portfolio by Slidesgo</vt:lpstr>
      <vt:lpstr>PORTFOLIO · PORTFOLIO · PORTFOLIO</vt:lpstr>
      <vt:lpstr> MY NAME · MY NAME · MY NAME · </vt:lpstr>
      <vt:lpstr>¿Qué categorías de videos estuvieron en tendencia más frecuentemente?</vt:lpstr>
      <vt:lpstr>Historial de tendencias, %</vt:lpstr>
      <vt:lpstr>¿Cómo se distribuyeron en las regiones?</vt:lpstr>
      <vt:lpstr>PORTFOLIO · PORTFOLIO · PORTFOLIO</vt:lpstr>
      <vt:lpstr> MY NAME · MY NAME · MY NAME ·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 PORTFOLIO · PORTFOLIO</dc:title>
  <dc:creator>Vanne Segura.</dc:creator>
  <cp:lastModifiedBy>Vanne Segura.</cp:lastModifiedBy>
  <cp:revision>2</cp:revision>
  <dcterms:modified xsi:type="dcterms:W3CDTF">2024-05-19T14:56:35Z</dcterms:modified>
</cp:coreProperties>
</file>